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5" r:id="rId3"/>
    <p:sldId id="306" r:id="rId4"/>
    <p:sldId id="307" r:id="rId5"/>
    <p:sldId id="308" r:id="rId6"/>
    <p:sldId id="328" r:id="rId7"/>
    <p:sldId id="329" r:id="rId8"/>
    <p:sldId id="330" r:id="rId9"/>
    <p:sldId id="310" r:id="rId10"/>
    <p:sldId id="312" r:id="rId11"/>
    <p:sldId id="313" r:id="rId12"/>
    <p:sldId id="314" r:id="rId13"/>
    <p:sldId id="260" r:id="rId14"/>
    <p:sldId id="263" r:id="rId15"/>
    <p:sldId id="264" r:id="rId16"/>
    <p:sldId id="265" r:id="rId17"/>
    <p:sldId id="266" r:id="rId18"/>
    <p:sldId id="311" r:id="rId19"/>
    <p:sldId id="316" r:id="rId20"/>
    <p:sldId id="315" r:id="rId21"/>
    <p:sldId id="317" r:id="rId22"/>
    <p:sldId id="326" r:id="rId23"/>
    <p:sldId id="270" r:id="rId24"/>
    <p:sldId id="271" r:id="rId25"/>
    <p:sldId id="272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273" r:id="rId34"/>
    <p:sldId id="281" r:id="rId35"/>
    <p:sldId id="282" r:id="rId36"/>
    <p:sldId id="274" r:id="rId37"/>
    <p:sldId id="302" r:id="rId38"/>
    <p:sldId id="275" r:id="rId39"/>
    <p:sldId id="276" r:id="rId40"/>
    <p:sldId id="277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279" r:id="rId60"/>
    <p:sldId id="340" r:id="rId61"/>
    <p:sldId id="341" r:id="rId62"/>
    <p:sldId id="342" r:id="rId63"/>
    <p:sldId id="280" r:id="rId64"/>
    <p:sldId id="331" r:id="rId65"/>
    <p:sldId id="332" r:id="rId66"/>
    <p:sldId id="333" r:id="rId67"/>
    <p:sldId id="334" r:id="rId68"/>
    <p:sldId id="34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7"/>
  </p:normalViewPr>
  <p:slideViewPr>
    <p:cSldViewPr snapToGrid="0" snapToObjects="1" showGuides="1">
      <p:cViewPr>
        <p:scale>
          <a:sx n="96" d="100"/>
          <a:sy n="96" d="100"/>
        </p:scale>
        <p:origin x="144" y="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2F9-F15A-3849-A413-ACCA11382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9C1E-1CB3-AD40-AA9B-99F3439B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AEDA-C072-D544-96EE-AB7AB870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DEB-B26A-7340-A86A-69C540E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4AF0-53C4-BE4E-ABBC-DD1AC98B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15E2-21B7-1F41-BACD-51F972C9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ABE72-376E-1F4B-AB87-E0EAC4D1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7E9-4ACB-7D48-9B18-233216FB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5F6E-E270-2F48-9AC1-E9EE9956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F697-9ADD-2646-B903-A4C2743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AB568-5544-4C4D-B49D-E802F01BB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91748-4656-B14D-A89F-5844E8D0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1E78-B961-B744-85FD-32269345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F524-BFCD-5F48-A5DF-E5131D28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4233-13A3-B042-A083-9DE91D7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47A9-85FD-124A-A9FF-C872EA9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9DD7-00C4-CB40-83B5-D0C1CE1A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E7F8-876B-0444-8F62-79760E7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30C4-3804-8B41-9EF7-30904D9A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088-4970-284D-9DA9-B28217E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E745-280D-F84B-88EA-BB8F10FA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78B6-1FAC-5C48-A42C-972D6EA4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88D5-449E-774E-A5C6-17D6849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9B7-52F5-1347-BDBB-14AD131F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79B0-D642-C74D-8B94-BD265C3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E60-08F8-2443-B310-F3C52C1B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3004-CEBE-4E45-8727-78ECFD27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16415-BD17-2C43-B22F-48E8F912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8551-1B7B-DE4B-A53A-2F78112B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E496-7804-034C-81C2-D4BC2CF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F84D-546D-5542-A9B7-1DB5B633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D3C-DF3D-8442-8771-92488991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E8E65-0F85-6A4D-AC6D-5C69A9DF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FCCA-CCA2-1447-9357-D6F1DE69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93F46-8F65-824E-BCCA-531E74F6C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7C67-9CF7-9E4C-94AC-9CF010196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E7BB-22F8-074D-A99F-0BAFE210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21BAB-3290-3E4A-8E9F-2FA4231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EAB01-05F6-BE40-B985-8FB2133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DE5-5A35-E44E-B9C0-6413966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A3588-EBF4-8847-A1CC-7F22AD03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347A-585F-8C48-9C65-95637564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7C27-D763-3742-AA84-608CB24A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52D5-0E14-0748-8530-C9FD36D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3BF29-68C6-F941-96D3-6A48CB45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9AEC-5DEF-4F45-91FB-1C54C9C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74C6-E5D2-3B48-9F07-2DD8E515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2A53-67E4-B546-AEFA-00B045C5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744C-DB98-CE42-B01C-7E44C2AA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E634-C8CD-6245-BE29-B3A7C48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80EC-CBCD-8C4E-AB7D-6596F427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57CE-C96E-144F-97D2-5E38AD89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EC4-779B-614C-907D-9C07607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18374-0E55-D346-B0E5-179B12E3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124E-63A5-F344-A3FA-03E1E5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F627F-38F4-A14B-AC67-4E834E0B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90E35-7AAC-3F4D-B2DA-CE4EA6BE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13787-3280-A040-8CA0-BA0D1A29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7B71-84D6-684C-80E8-D9F97F44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FA6E-5BD5-4F41-B846-F90B7385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ADB0-BF54-E34D-AFD8-01A4F6A8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4067-99F2-0243-A3AE-0A86EE16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3803-6BAA-3541-9DB9-69E777626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D5B2-20B2-C343-A478-2DFB262A0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E4CD7-CA08-3F44-921B-BC7DDDBC8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/>
              <a:t>November 7, </a:t>
            </a:r>
            <a:r>
              <a:rPr lang="en-US" dirty="0"/>
              <a:t>2018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44D6-FF43-0C46-90B2-578333184040}"/>
              </a:ext>
            </a:extLst>
          </p:cNvPr>
          <p:cNvSpPr txBox="1"/>
          <p:nvPr/>
        </p:nvSpPr>
        <p:spPr>
          <a:xfrm>
            <a:off x="452063" y="6339155"/>
            <a:ext cx="582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Richard </a:t>
            </a:r>
            <a:r>
              <a:rPr lang="en-US" dirty="0" err="1"/>
              <a:t>Socher</a:t>
            </a:r>
            <a:r>
              <a:rPr lang="en-US" dirty="0"/>
              <a:t>, Abi See, Chris </a:t>
            </a:r>
            <a:r>
              <a:rPr lang="en-US" dirty="0" err="1"/>
              <a:t>Olah</a:t>
            </a:r>
            <a:r>
              <a:rPr lang="en-US" dirty="0"/>
              <a:t>, Philip Koehn</a:t>
            </a:r>
          </a:p>
        </p:txBody>
      </p:sp>
    </p:spTree>
    <p:extLst>
      <p:ext uri="{BB962C8B-B14F-4D97-AF65-F5344CB8AC3E}">
        <p14:creationId xmlns:p14="http://schemas.microsoft.com/office/powerpoint/2010/main" val="2828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058D3-A1A9-7349-AC06-E6EA85A3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73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DDC328-DFC7-2E4A-88CA-574A1D07AB7E}"/>
              </a:ext>
            </a:extLst>
          </p:cNvPr>
          <p:cNvSpPr/>
          <p:nvPr/>
        </p:nvSpPr>
        <p:spPr>
          <a:xfrm>
            <a:off x="1898073" y="6276109"/>
            <a:ext cx="8174182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80414-97D1-704A-9D68-918D32C547EE}"/>
              </a:ext>
            </a:extLst>
          </p:cNvPr>
          <p:cNvSpPr txBox="1"/>
          <p:nvPr/>
        </p:nvSpPr>
        <p:spPr>
          <a:xfrm>
            <a:off x="9628909" y="2768723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4-gram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38150-CB42-0D41-9812-8AE1A65A9A67}"/>
              </a:ext>
            </a:extLst>
          </p:cNvPr>
          <p:cNvSpPr txBox="1"/>
          <p:nvPr/>
        </p:nvSpPr>
        <p:spPr>
          <a:xfrm>
            <a:off x="8997568" y="101503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x|the</a:t>
            </a:r>
            <a:r>
              <a:rPr lang="en-US" dirty="0"/>
              <a:t> students opened their)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B8B149-1F24-394C-84DF-29B5A1BE3D6C}"/>
              </a:ext>
            </a:extLst>
          </p:cNvPr>
          <p:cNvCxnSpPr>
            <a:cxnSpLocks/>
          </p:cNvCxnSpPr>
          <p:nvPr/>
        </p:nvCxnSpPr>
        <p:spPr>
          <a:xfrm flipH="1">
            <a:off x="9747271" y="3138055"/>
            <a:ext cx="477384" cy="242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FBA874-DBC8-6345-84C1-36C4AF1499B8}"/>
              </a:ext>
            </a:extLst>
          </p:cNvPr>
          <p:cNvSpPr txBox="1"/>
          <p:nvPr/>
        </p:nvSpPr>
        <p:spPr>
          <a:xfrm>
            <a:off x="9628909" y="373758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backoff</a:t>
            </a:r>
            <a:r>
              <a:rPr lang="en-US" dirty="0"/>
              <a:t>!</a:t>
            </a:r>
          </a:p>
          <a:p>
            <a:r>
              <a:rPr lang="en-US" dirty="0"/>
              <a:t>No unseen sequences!</a:t>
            </a:r>
          </a:p>
        </p:txBody>
      </p:sp>
    </p:spTree>
    <p:extLst>
      <p:ext uri="{BB962C8B-B14F-4D97-AF65-F5344CB8AC3E}">
        <p14:creationId xmlns:p14="http://schemas.microsoft.com/office/powerpoint/2010/main" val="31817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0B54EA-8F3F-2944-AFF7-07E54A50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LM to MT?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9DC0-E46F-2E4B-91F1-17A14083DF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not predict the translation of "the students opened their" instead of the next word?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No phrase-phrase data</a:t>
            </a:r>
          </a:p>
          <a:p>
            <a:pPr lvl="1"/>
            <a:r>
              <a:rPr lang="en-US" dirty="0"/>
              <a:t>Some phrases not translatable</a:t>
            </a:r>
          </a:p>
          <a:p>
            <a:pPr lvl="1"/>
            <a:r>
              <a:rPr lang="en-US" dirty="0"/>
              <a:t>How to reorder the translations?</a:t>
            </a:r>
          </a:p>
          <a:p>
            <a:pPr lvl="1"/>
            <a:r>
              <a:rPr lang="en-US" dirty="0"/>
              <a:t>Can we condition on the whole sentence at once?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568EF-3541-2C48-8EED-C609CA36B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9" t="14142" r="4243" b="7879"/>
          <a:stretch/>
        </p:blipFill>
        <p:spPr>
          <a:xfrm>
            <a:off x="6560126" y="755072"/>
            <a:ext cx="4558146" cy="53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3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F02EA0-BC47-E546-B48F-81FD4D1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44BCA-64C9-0D40-8F79-BF6FEE6C86E9}"/>
              </a:ext>
            </a:extLst>
          </p:cNvPr>
          <p:cNvSpPr/>
          <p:nvPr/>
        </p:nvSpPr>
        <p:spPr>
          <a:xfrm>
            <a:off x="8243455" y="6276109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RNNs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85856" y="3801539"/>
            <a:ext cx="255239" cy="1119225"/>
            <a:chOff x="2201634" y="201961"/>
            <a:chExt cx="652402" cy="2125603"/>
          </a:xfrm>
        </p:grpSpPr>
        <p:sp>
          <p:nvSpPr>
            <p:cNvPr id="7" name="Rectangle 6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67568" y="2235359"/>
            <a:ext cx="323889" cy="1566056"/>
            <a:chOff x="2117336" y="80424"/>
            <a:chExt cx="641196" cy="3897351"/>
          </a:xfrm>
        </p:grpSpPr>
        <p:sp>
          <p:nvSpPr>
            <p:cNvPr id="12" name="Rectangle 11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37164" y="2368275"/>
            <a:ext cx="356481" cy="2153442"/>
            <a:chOff x="2117336" y="80424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73636" y="2422686"/>
            <a:ext cx="329423" cy="2002316"/>
            <a:chOff x="6256779" y="769180"/>
            <a:chExt cx="641196" cy="3897351"/>
          </a:xfrm>
        </p:grpSpPr>
        <p:sp>
          <p:nvSpPr>
            <p:cNvPr id="28" name="Rectangle 27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reeform 34"/>
          <p:cNvSpPr/>
          <p:nvPr/>
        </p:nvSpPr>
        <p:spPr>
          <a:xfrm>
            <a:off x="3770234" y="2005703"/>
            <a:ext cx="1655966" cy="444027"/>
          </a:xfrm>
          <a:custGeom>
            <a:avLst/>
            <a:gdLst>
              <a:gd name="connsiteX0" fmla="*/ 1655966 w 1655966"/>
              <a:gd name="connsiteY0" fmla="*/ 369455 h 444027"/>
              <a:gd name="connsiteX1" fmla="*/ 1591311 w 1655966"/>
              <a:gd name="connsiteY1" fmla="*/ 277091 h 444027"/>
              <a:gd name="connsiteX2" fmla="*/ 1572839 w 1655966"/>
              <a:gd name="connsiteY2" fmla="*/ 249382 h 444027"/>
              <a:gd name="connsiteX3" fmla="*/ 1517420 w 1655966"/>
              <a:gd name="connsiteY3" fmla="*/ 193964 h 444027"/>
              <a:gd name="connsiteX4" fmla="*/ 1489711 w 1655966"/>
              <a:gd name="connsiteY4" fmla="*/ 166255 h 444027"/>
              <a:gd name="connsiteX5" fmla="*/ 1462002 w 1655966"/>
              <a:gd name="connsiteY5" fmla="*/ 147782 h 444027"/>
              <a:gd name="connsiteX6" fmla="*/ 1092548 w 1655966"/>
              <a:gd name="connsiteY6" fmla="*/ 18473 h 444027"/>
              <a:gd name="connsiteX7" fmla="*/ 1018657 w 1655966"/>
              <a:gd name="connsiteY7" fmla="*/ 9236 h 444027"/>
              <a:gd name="connsiteX8" fmla="*/ 750802 w 1655966"/>
              <a:gd name="connsiteY8" fmla="*/ 0 h 444027"/>
              <a:gd name="connsiteX9" fmla="*/ 113493 w 1655966"/>
              <a:gd name="connsiteY9" fmla="*/ 9236 h 444027"/>
              <a:gd name="connsiteX10" fmla="*/ 85784 w 1655966"/>
              <a:gd name="connsiteY10" fmla="*/ 18473 h 444027"/>
              <a:gd name="connsiteX11" fmla="*/ 58075 w 1655966"/>
              <a:gd name="connsiteY11" fmla="*/ 36945 h 444027"/>
              <a:gd name="connsiteX12" fmla="*/ 30366 w 1655966"/>
              <a:gd name="connsiteY12" fmla="*/ 92364 h 444027"/>
              <a:gd name="connsiteX13" fmla="*/ 11893 w 1655966"/>
              <a:gd name="connsiteY13" fmla="*/ 120073 h 444027"/>
              <a:gd name="connsiteX14" fmla="*/ 11893 w 1655966"/>
              <a:gd name="connsiteY14" fmla="*/ 221673 h 444027"/>
              <a:gd name="connsiteX15" fmla="*/ 30366 w 1655966"/>
              <a:gd name="connsiteY15" fmla="*/ 249382 h 444027"/>
              <a:gd name="connsiteX16" fmla="*/ 39602 w 1655966"/>
              <a:gd name="connsiteY16" fmla="*/ 277091 h 444027"/>
              <a:gd name="connsiteX17" fmla="*/ 95020 w 1655966"/>
              <a:gd name="connsiteY17" fmla="*/ 323273 h 444027"/>
              <a:gd name="connsiteX18" fmla="*/ 122729 w 1655966"/>
              <a:gd name="connsiteY18" fmla="*/ 332509 h 444027"/>
              <a:gd name="connsiteX19" fmla="*/ 159675 w 1655966"/>
              <a:gd name="connsiteY19" fmla="*/ 360218 h 444027"/>
              <a:gd name="connsiteX20" fmla="*/ 196620 w 1655966"/>
              <a:gd name="connsiteY20" fmla="*/ 369455 h 444027"/>
              <a:gd name="connsiteX21" fmla="*/ 224329 w 1655966"/>
              <a:gd name="connsiteY21" fmla="*/ 378691 h 444027"/>
              <a:gd name="connsiteX22" fmla="*/ 261275 w 1655966"/>
              <a:gd name="connsiteY22" fmla="*/ 397164 h 444027"/>
              <a:gd name="connsiteX23" fmla="*/ 307457 w 1655966"/>
              <a:gd name="connsiteY23" fmla="*/ 406400 h 444027"/>
              <a:gd name="connsiteX24" fmla="*/ 399820 w 1655966"/>
              <a:gd name="connsiteY24" fmla="*/ 424873 h 444027"/>
              <a:gd name="connsiteX25" fmla="*/ 510657 w 1655966"/>
              <a:gd name="connsiteY25" fmla="*/ 443345 h 444027"/>
              <a:gd name="connsiteX26" fmla="*/ 575311 w 1655966"/>
              <a:gd name="connsiteY26" fmla="*/ 443345 h 44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55966" h="444027">
                <a:moveTo>
                  <a:pt x="1655966" y="369455"/>
                </a:moveTo>
                <a:cubicBezTo>
                  <a:pt x="1614941" y="314755"/>
                  <a:pt x="1636789" y="345308"/>
                  <a:pt x="1591311" y="277091"/>
                </a:cubicBezTo>
                <a:cubicBezTo>
                  <a:pt x="1585154" y="267855"/>
                  <a:pt x="1580688" y="257231"/>
                  <a:pt x="1572839" y="249382"/>
                </a:cubicBezTo>
                <a:lnTo>
                  <a:pt x="1517420" y="193964"/>
                </a:lnTo>
                <a:cubicBezTo>
                  <a:pt x="1508184" y="184728"/>
                  <a:pt x="1500579" y="173501"/>
                  <a:pt x="1489711" y="166255"/>
                </a:cubicBezTo>
                <a:cubicBezTo>
                  <a:pt x="1480475" y="160097"/>
                  <a:pt x="1472406" y="151653"/>
                  <a:pt x="1462002" y="147782"/>
                </a:cubicBezTo>
                <a:cubicBezTo>
                  <a:pt x="1339717" y="102280"/>
                  <a:pt x="1217085" y="57391"/>
                  <a:pt x="1092548" y="18473"/>
                </a:cubicBezTo>
                <a:cubicBezTo>
                  <a:pt x="1068856" y="11069"/>
                  <a:pt x="1043443" y="10576"/>
                  <a:pt x="1018657" y="9236"/>
                </a:cubicBezTo>
                <a:cubicBezTo>
                  <a:pt x="929449" y="4414"/>
                  <a:pt x="840087" y="3079"/>
                  <a:pt x="750802" y="0"/>
                </a:cubicBezTo>
                <a:lnTo>
                  <a:pt x="113493" y="9236"/>
                </a:lnTo>
                <a:cubicBezTo>
                  <a:pt x="103761" y="9506"/>
                  <a:pt x="94492" y="14119"/>
                  <a:pt x="85784" y="18473"/>
                </a:cubicBezTo>
                <a:cubicBezTo>
                  <a:pt x="75855" y="23437"/>
                  <a:pt x="67311" y="30788"/>
                  <a:pt x="58075" y="36945"/>
                </a:cubicBezTo>
                <a:cubicBezTo>
                  <a:pt x="5130" y="116364"/>
                  <a:pt x="68609" y="15878"/>
                  <a:pt x="30366" y="92364"/>
                </a:cubicBezTo>
                <a:cubicBezTo>
                  <a:pt x="25402" y="102293"/>
                  <a:pt x="18051" y="110837"/>
                  <a:pt x="11893" y="120073"/>
                </a:cubicBezTo>
                <a:cubicBezTo>
                  <a:pt x="-2529" y="163342"/>
                  <a:pt x="-5339" y="158488"/>
                  <a:pt x="11893" y="221673"/>
                </a:cubicBezTo>
                <a:cubicBezTo>
                  <a:pt x="14814" y="232383"/>
                  <a:pt x="24208" y="240146"/>
                  <a:pt x="30366" y="249382"/>
                </a:cubicBezTo>
                <a:cubicBezTo>
                  <a:pt x="33445" y="258618"/>
                  <a:pt x="34202" y="268990"/>
                  <a:pt x="39602" y="277091"/>
                </a:cubicBezTo>
                <a:cubicBezTo>
                  <a:pt x="49815" y="292411"/>
                  <a:pt x="77982" y="314754"/>
                  <a:pt x="95020" y="323273"/>
                </a:cubicBezTo>
                <a:cubicBezTo>
                  <a:pt x="103728" y="327627"/>
                  <a:pt x="113493" y="329430"/>
                  <a:pt x="122729" y="332509"/>
                </a:cubicBezTo>
                <a:cubicBezTo>
                  <a:pt x="135044" y="341745"/>
                  <a:pt x="145906" y="353333"/>
                  <a:pt x="159675" y="360218"/>
                </a:cubicBezTo>
                <a:cubicBezTo>
                  <a:pt x="171029" y="365895"/>
                  <a:pt x="184414" y="365968"/>
                  <a:pt x="196620" y="369455"/>
                </a:cubicBezTo>
                <a:cubicBezTo>
                  <a:pt x="205981" y="372130"/>
                  <a:pt x="215380" y="374856"/>
                  <a:pt x="224329" y="378691"/>
                </a:cubicBezTo>
                <a:cubicBezTo>
                  <a:pt x="236985" y="384115"/>
                  <a:pt x="248213" y="392810"/>
                  <a:pt x="261275" y="397164"/>
                </a:cubicBezTo>
                <a:cubicBezTo>
                  <a:pt x="276168" y="402128"/>
                  <a:pt x="292132" y="402995"/>
                  <a:pt x="307457" y="406400"/>
                </a:cubicBezTo>
                <a:cubicBezTo>
                  <a:pt x="417736" y="430905"/>
                  <a:pt x="250495" y="397723"/>
                  <a:pt x="399820" y="424873"/>
                </a:cubicBezTo>
                <a:cubicBezTo>
                  <a:pt x="441049" y="432369"/>
                  <a:pt x="466933" y="440222"/>
                  <a:pt x="510657" y="443345"/>
                </a:cubicBezTo>
                <a:cubicBezTo>
                  <a:pt x="532154" y="444880"/>
                  <a:pt x="553760" y="443345"/>
                  <a:pt x="575311" y="44334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827122" y="3497566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48476" y="3512442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59819" y="4393300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545105" y="3874671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i-1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4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"I"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"I")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1558" y="98894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</a:t>
            </a:r>
            <a:r>
              <a:rPr lang="en-US" sz="3200" b="1" dirty="0" err="1"/>
              <a:t>h</a:t>
            </a:r>
            <a:r>
              <a:rPr lang="en-US" sz="3200" baseline="-25000" dirty="0" err="1"/>
              <a:t>"I</a:t>
            </a:r>
            <a:r>
              <a:rPr lang="en-US" sz="3200" baseline="-25000" dirty="0"/>
              <a:t>"</a:t>
            </a:r>
            <a:r>
              <a:rPr lang="en-US" sz="3200" dirty="0"/>
              <a:t>) </a:t>
            </a:r>
          </a:p>
        </p:txBody>
      </p:sp>
      <p:sp>
        <p:nvSpPr>
          <p:cNvPr id="37" name="Freeform 36"/>
          <p:cNvSpPr/>
          <p:nvPr/>
        </p:nvSpPr>
        <p:spPr>
          <a:xfrm>
            <a:off x="2625997" y="2462714"/>
            <a:ext cx="1539603" cy="2589577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"threw"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I threw)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6421" y="973089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</a:t>
            </a:r>
            <a:r>
              <a:rPr lang="en-US" sz="3200" b="1" dirty="0" err="1"/>
              <a:t>h</a:t>
            </a:r>
            <a:r>
              <a:rPr lang="en-US" sz="3200" baseline="-25000" dirty="0" err="1"/>
              <a:t>"I</a:t>
            </a:r>
            <a:r>
              <a:rPr lang="en-US" sz="3200" baseline="-25000" dirty="0"/>
              <a:t> threw"</a:t>
            </a:r>
            <a:r>
              <a:rPr lang="en-US" sz="32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"the"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I threw the)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</a:t>
            </a:r>
            <a:r>
              <a:rPr lang="en-US" sz="2800" b="1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"</a:t>
            </a:r>
            <a:r>
              <a:rPr lang="en-US" sz="28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214246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65027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60813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04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"ball"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= ... | I threw the ball)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63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the"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</a:t>
            </a:r>
            <a:r>
              <a:rPr lang="en-US" sz="2800" b="1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ball "</a:t>
            </a:r>
            <a:r>
              <a:rPr lang="en-US" sz="28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56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 ball"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97548" y="4001837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= STOP | I threw the ball) 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881285" y="4442783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4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516823" y="3973009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51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"STOP"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67CC8E3-0DB6-E042-BF51-4D266477AA8F}"/>
              </a:ext>
            </a:extLst>
          </p:cNvPr>
          <p:cNvGrpSpPr/>
          <p:nvPr/>
        </p:nvGrpSpPr>
        <p:grpSpPr>
          <a:xfrm>
            <a:off x="4423591" y="1383210"/>
            <a:ext cx="641196" cy="3897351"/>
            <a:chOff x="3879072" y="829968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398617" y="1397378"/>
            <a:ext cx="4630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This is a representation </a:t>
            </a:r>
          </a:p>
          <a:p>
            <a:r>
              <a:rPr lang="en-US" sz="3600" dirty="0"/>
              <a:t>of a sentence.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20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ball"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28029" y="64966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616575" y="577098"/>
            <a:ext cx="3278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 ball STOP"</a:t>
            </a:r>
            <a:endParaRPr lang="en-US" sz="3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9D7CCA-9CA1-044A-9A1F-65504596B0BE}"/>
              </a:ext>
            </a:extLst>
          </p:cNvPr>
          <p:cNvSpPr txBox="1"/>
          <p:nvPr/>
        </p:nvSpPr>
        <p:spPr>
          <a:xfrm>
            <a:off x="6398617" y="2962496"/>
            <a:ext cx="50591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We can use it to condition</a:t>
            </a:r>
            <a:br>
              <a:rPr lang="en-US" sz="3600" dirty="0"/>
            </a:br>
            <a:r>
              <a:rPr lang="en-US" sz="3600" dirty="0"/>
              <a:t>a model for producing </a:t>
            </a:r>
            <a:br>
              <a:rPr lang="en-US" sz="3600" dirty="0"/>
            </a:br>
            <a:r>
              <a:rPr lang="en-US" sz="3600" dirty="0"/>
              <a:t>translations.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933634-CE0D-4443-9D05-D1DC6405C81E}"/>
              </a:ext>
            </a:extLst>
          </p:cNvPr>
          <p:cNvSpPr txBox="1"/>
          <p:nvPr/>
        </p:nvSpPr>
        <p:spPr>
          <a:xfrm>
            <a:off x="6398617" y="4782182"/>
            <a:ext cx="4954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Does it capture syntax? Semantics? Everything?</a:t>
            </a:r>
          </a:p>
        </p:txBody>
      </p:sp>
    </p:spTree>
    <p:extLst>
      <p:ext uri="{BB962C8B-B14F-4D97-AF65-F5344CB8AC3E}">
        <p14:creationId xmlns:p14="http://schemas.microsoft.com/office/powerpoint/2010/main" val="1602103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488192" y="3721915"/>
            <a:ext cx="462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(build representation)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8245908" y="3272684"/>
            <a:ext cx="2541957" cy="275159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005237" y="3913789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Generation </a:t>
            </a:r>
          </a:p>
          <a:p>
            <a:r>
              <a:rPr lang="en-US" sz="2800" dirty="0"/>
              <a:t>(read off leaves)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59729" y="2543267"/>
            <a:ext cx="3404476" cy="729417"/>
            <a:chOff x="4387810" y="3683699"/>
            <a:chExt cx="3404476" cy="729417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387810" y="4380193"/>
              <a:ext cx="3404476" cy="32923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5945" y="3683699"/>
              <a:ext cx="1356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Transfer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Interlingua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1A3A1-AE8D-6F4B-9366-077EF973AF83}"/>
              </a:ext>
            </a:extLst>
          </p:cNvPr>
          <p:cNvSpPr txBox="1"/>
          <p:nvPr/>
        </p:nvSpPr>
        <p:spPr>
          <a:xfrm>
            <a:off x="4152333" y="3692105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got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AA4A2-F0ED-D24F-8D10-79D159DB60E0}"/>
              </a:ext>
            </a:extLst>
          </p:cNvPr>
          <p:cNvCxnSpPr/>
          <p:nvPr/>
        </p:nvCxnSpPr>
        <p:spPr>
          <a:xfrm flipH="1" flipV="1">
            <a:off x="4336867" y="3239761"/>
            <a:ext cx="228397" cy="417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2BA363-8F3F-E74C-9320-D82C5EE746D6}"/>
              </a:ext>
            </a:extLst>
          </p:cNvPr>
          <p:cNvSpPr txBox="1"/>
          <p:nvPr/>
        </p:nvSpPr>
        <p:spPr>
          <a:xfrm>
            <a:off x="7505133" y="1877535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get here?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DAC751-1B26-674F-8C02-8034680227A6}"/>
              </a:ext>
            </a:extLst>
          </p:cNvPr>
          <p:cNvCxnSpPr>
            <a:cxnSpLocks/>
          </p:cNvCxnSpPr>
          <p:nvPr/>
        </p:nvCxnSpPr>
        <p:spPr>
          <a:xfrm flipH="1">
            <a:off x="7924801" y="2246867"/>
            <a:ext cx="66493" cy="85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F77778-FF66-FE44-A28B-1F8FE1EF0DBD}"/>
              </a:ext>
            </a:extLst>
          </p:cNvPr>
          <p:cNvCxnSpPr>
            <a:cxnSpLocks/>
          </p:cNvCxnSpPr>
          <p:nvPr/>
        </p:nvCxnSpPr>
        <p:spPr>
          <a:xfrm>
            <a:off x="4542795" y="3383402"/>
            <a:ext cx="5976515" cy="259496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AD0916-EAF0-A443-8CD5-0B94670AE3DC}"/>
              </a:ext>
            </a:extLst>
          </p:cNvPr>
          <p:cNvSpPr txBox="1"/>
          <p:nvPr/>
        </p:nvSpPr>
        <p:spPr>
          <a:xfrm rot="1319079">
            <a:off x="5271474" y="4624172"/>
            <a:ext cx="390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yet, let's just go straight here</a:t>
            </a:r>
            <a:br>
              <a:rPr lang="en-US" dirty="0"/>
            </a:br>
            <a:r>
              <a:rPr lang="en-US" dirty="0"/>
              <a:t>(but still, how?)</a:t>
            </a:r>
          </a:p>
        </p:txBody>
      </p:sp>
      <p:sp>
        <p:nvSpPr>
          <p:cNvPr id="27" name="Title 17">
            <a:extLst>
              <a:ext uri="{FF2B5EF4-FFF2-40B4-BE49-F238E27FC236}">
                <a16:creationId xmlns:a16="http://schemas.microsoft.com/office/drawing/2014/main" id="{03173F67-6E1A-B547-AF00-A1438BA0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860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DA4-D3E8-FB44-A5DA-431E9653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Pre-Neural Statistical MT (1989-2014)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E23-8626-0742-9AA1-9219D1CB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EM to find word alignments of parallel sentences</a:t>
            </a:r>
          </a:p>
          <a:p>
            <a:r>
              <a:rPr lang="en-US" dirty="0"/>
              <a:t>Break sentences up into phrase pair chunks</a:t>
            </a:r>
          </a:p>
          <a:p>
            <a:r>
              <a:rPr lang="en-US" dirty="0"/>
              <a:t>Extract feature values for each chunk and optimize weights to maximize BLEU on development set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Translations are often not that fluent (looks like a ransom note)</a:t>
            </a:r>
          </a:p>
          <a:p>
            <a:pPr lvl="1"/>
            <a:r>
              <a:rPr lang="en-US" dirty="0"/>
              <a:t>Which features to choose? How to combine?</a:t>
            </a:r>
          </a:p>
          <a:p>
            <a:pPr lvl="1"/>
            <a:r>
              <a:rPr lang="en-US" dirty="0"/>
              <a:t>Fairly complicated noisy pipeline</a:t>
            </a:r>
          </a:p>
        </p:txBody>
      </p:sp>
    </p:spTree>
    <p:extLst>
      <p:ext uri="{BB962C8B-B14F-4D97-AF65-F5344CB8AC3E}">
        <p14:creationId xmlns:p14="http://schemas.microsoft.com/office/powerpoint/2010/main" val="207652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5DFC-F55D-8040-B893-4434EB8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 sentence vector for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863E-0364-F347-81A3-1242018D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en-US" dirty="0"/>
              <a:t>The vector is the product of an RNN (the encoder)</a:t>
            </a:r>
          </a:p>
          <a:p>
            <a:r>
              <a:rPr lang="en-US" dirty="0"/>
              <a:t>It can also be the input to </a:t>
            </a:r>
            <a:r>
              <a:rPr lang="en-US" u="sng" dirty="0"/>
              <a:t>another RNN</a:t>
            </a:r>
            <a:r>
              <a:rPr lang="en-US" dirty="0"/>
              <a:t> (the decoder)</a:t>
            </a:r>
          </a:p>
          <a:p>
            <a:r>
              <a:rPr lang="en-US" dirty="0"/>
              <a:t>We'll train them together in what's called the sequence-to-sequence (seq2seq) or encoder-decoder (more generally)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A7609-0E41-5C46-978C-CA6ACEC76112}"/>
              </a:ext>
            </a:extLst>
          </p:cNvPr>
          <p:cNvGrpSpPr/>
          <p:nvPr/>
        </p:nvGrpSpPr>
        <p:grpSpPr>
          <a:xfrm>
            <a:off x="9120282" y="1825625"/>
            <a:ext cx="641196" cy="3897351"/>
            <a:chOff x="3879072" y="829968"/>
            <a:chExt cx="641196" cy="38973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2E99C4-AE6B-2D4E-BA59-7FA8E5101728}"/>
                </a:ext>
              </a:extLst>
            </p:cNvPr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46DE95A-C8F0-B747-8900-3330788738EA}"/>
                </a:ext>
              </a:extLst>
            </p:cNvPr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D1F65DA-E3A4-A245-BECC-37849767612C}"/>
                </a:ext>
              </a:extLst>
            </p:cNvPr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F82F8E-F916-C647-966B-5D9424100953}"/>
                </a:ext>
              </a:extLst>
            </p:cNvPr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72C53F5-F1A1-5E48-99C7-B7AF3D8B088A}"/>
                </a:ext>
              </a:extLst>
            </p:cNvPr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4A0C71-64E9-FE47-9429-2298C81B0299}"/>
                </a:ext>
              </a:extLst>
            </p:cNvPr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5CF8073-4EF3-0049-BB84-3A2E25AD62BF}"/>
                </a:ext>
              </a:extLst>
            </p:cNvPr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65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96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Seq2Seq, mathematically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pPr/>
                <a:r>
                  <a:rPr lang="en-US" dirty="0"/>
                  <a:t>Seq2Seq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BF977-601F-294F-83D6-BC9C2199EBC5}"/>
              </a:ext>
            </a:extLst>
          </p:cNvPr>
          <p:cNvSpPr txBox="1"/>
          <p:nvPr/>
        </p:nvSpPr>
        <p:spPr>
          <a:xfrm>
            <a:off x="1339516" y="21737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(Multi-level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58080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9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5B4E-CAAC-144F-9197-F697E969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98B91-C1DC-5944-9BB0-F404A760D048}"/>
              </a:ext>
            </a:extLst>
          </p:cNvPr>
          <p:cNvSpPr/>
          <p:nvPr/>
        </p:nvSpPr>
        <p:spPr>
          <a:xfrm>
            <a:off x="1644316" y="6414654"/>
            <a:ext cx="8414083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1656-146D-3C40-800A-472810A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77909-78A9-9C4D-9A4D-2503330DA52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9C008-64F1-364D-92A4-B5EBCDCE171C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D758C-C763-8D4F-9D59-E3BF12B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A10CDB-4471-BD44-817A-5D2BA56C063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E986D-83E9-0040-9C1C-44A1EFFE0DA0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1689-4AEB-8442-BDDD-2D693060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372F65-B523-1345-9432-9C59D1A764F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67FFA-2E27-DD4F-B1E6-5A5C5F4DFF65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BF7A-10FF-434F-A0A0-7A0EC4B3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Translations not that fluent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65B3-97A5-2D40-AFDC-E44627DAF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F80C6-B457-5A46-B4AD-2ABBB384135D}"/>
              </a:ext>
            </a:extLst>
          </p:cNvPr>
          <p:cNvSpPr/>
          <p:nvPr/>
        </p:nvSpPr>
        <p:spPr>
          <a:xfrm>
            <a:off x="2414427" y="3102796"/>
            <a:ext cx="6472719" cy="2928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viz books or something useful from </a:t>
            </a:r>
            <a:r>
              <a:rPr lang="en-US" dirty="0" err="1"/>
              <a:t>nbest</a:t>
            </a:r>
            <a:r>
              <a:rPr lang="en-US" dirty="0"/>
              <a:t> lists from </a:t>
            </a:r>
            <a:r>
              <a:rPr lang="en-US" dirty="0" err="1"/>
              <a:t>michael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69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79A19-B4D0-C14E-B99D-284B48A3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68E61-B80C-294C-AC03-9B59DFF7F8A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6AD14-E5B2-3649-AEF5-BEFC3B954E84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226-0F51-BA4A-A1B5-4F4A427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Language Model to Translation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RNN LM estimates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seq2seq TM also estimates probability of </a:t>
                </a:r>
                <a:r>
                  <a:rPr lang="en-US" b="1" dirty="0"/>
                  <a:t>y </a:t>
                </a:r>
                <a:r>
                  <a:rPr lang="en-US" dirty="0"/>
                  <a:t>but conditions it on an input sequence </a:t>
                </a:r>
                <a:r>
                  <a:rPr lang="en-US" b="1" dirty="0"/>
                  <a:t>x</a:t>
                </a:r>
                <a:r>
                  <a:rPr lang="en-US" dirty="0"/>
                  <a:t>. It's a </a:t>
                </a:r>
                <a:r>
                  <a:rPr lang="en-US" u="sng" dirty="0"/>
                  <a:t>conditional language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Trained as one big RNN, basically in the same way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4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1DBA-68E5-6D4E-B81A-BA7922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84D28-E928-F549-8D15-0E7BA827520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D1689-E4AA-1C4D-9B4D-7E278DFA9A49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8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205C4-4497-4844-AE93-ACC45A781EC0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B73F-9FF3-0248-BD90-42B18156B5F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06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9814D-2BA6-8D4C-8702-59FF93340F6E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1C5C9-56FF-6E48-88B5-8B6C904A5A6C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FC95-74EC-0646-A886-E9EDF364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Try 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E2E59D-E53F-FC45-B076-D748097ED080}"/>
              </a:ext>
            </a:extLst>
          </p:cNvPr>
          <p:cNvGrpSpPr/>
          <p:nvPr/>
        </p:nvGrpSpPr>
        <p:grpSpPr>
          <a:xfrm>
            <a:off x="1169859" y="1523636"/>
            <a:ext cx="3073277" cy="2816117"/>
            <a:chOff x="1410491" y="1996878"/>
            <a:chExt cx="3073277" cy="28161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5062-BE1E-A641-8A30-E62167183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542" y="2366210"/>
              <a:ext cx="2816801" cy="19959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80A4D3-03B0-4E40-A04D-FA6910913EF2}"/>
                </a:ext>
              </a:extLst>
            </p:cNvPr>
            <p:cNvSpPr txBox="1"/>
            <p:nvPr/>
          </p:nvSpPr>
          <p:spPr>
            <a:xfrm>
              <a:off x="2285999" y="1996878"/>
              <a:ext cx="2197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opennmt.net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4CD7BE-FD18-1F4B-863E-5DF23069EF81}"/>
                </a:ext>
              </a:extLst>
            </p:cNvPr>
            <p:cNvSpPr txBox="1"/>
            <p:nvPr/>
          </p:nvSpPr>
          <p:spPr>
            <a:xfrm>
              <a:off x="1410491" y="4443663"/>
              <a:ext cx="3073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(we prefer the </a:t>
              </a:r>
              <a:r>
                <a:rPr lang="en-US" dirty="0" err="1"/>
                <a:t>pytorch</a:t>
              </a:r>
              <a:r>
                <a:rPr lang="en-US" dirty="0"/>
                <a:t> variant)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0640B-ED31-234D-956E-B378C971A2A6}"/>
              </a:ext>
            </a:extLst>
          </p:cNvPr>
          <p:cNvGrpSpPr/>
          <p:nvPr/>
        </p:nvGrpSpPr>
        <p:grpSpPr>
          <a:xfrm>
            <a:off x="7001905" y="1258065"/>
            <a:ext cx="2822183" cy="2969212"/>
            <a:chOff x="6523252" y="1843783"/>
            <a:chExt cx="2822183" cy="29692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673177-A3CC-D34C-BCA4-48017A72B0F5}"/>
                </a:ext>
              </a:extLst>
            </p:cNvPr>
            <p:cNvSpPr/>
            <p:nvPr/>
          </p:nvSpPr>
          <p:spPr>
            <a:xfrm>
              <a:off x="6523252" y="1843783"/>
              <a:ext cx="28221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github.com</a:t>
              </a:r>
              <a:r>
                <a:rPr lang="en-US" dirty="0"/>
                <a:t>/</a:t>
              </a:r>
              <a:r>
                <a:rPr lang="en-US" dirty="0" err="1"/>
                <a:t>tensorflow</a:t>
              </a:r>
              <a:r>
                <a:rPr lang="en-US" dirty="0"/>
                <a:t>/</a:t>
              </a:r>
              <a:r>
                <a:rPr lang="en-US" dirty="0" err="1"/>
                <a:t>nmt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46026C-B654-0F4D-85A9-C69061AF9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793" y="2145995"/>
              <a:ext cx="2705100" cy="26670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43C52-9E4C-A843-B75E-BDCD61D646BF}"/>
              </a:ext>
            </a:extLst>
          </p:cNvPr>
          <p:cNvSpPr/>
          <p:nvPr/>
        </p:nvSpPr>
        <p:spPr>
          <a:xfrm>
            <a:off x="992777" y="4475747"/>
            <a:ext cx="355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EdinburghNLP</a:t>
            </a:r>
            <a:r>
              <a:rPr lang="en-US" dirty="0"/>
              <a:t>/</a:t>
            </a:r>
            <a:r>
              <a:rPr lang="en-US" dirty="0" err="1"/>
              <a:t>nematus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0C3C4-5389-6E4C-82DB-17A22A66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88" y="4981073"/>
            <a:ext cx="3129843" cy="1545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06FFA5-994B-F346-8114-AA01AEBD4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037" y="5279384"/>
            <a:ext cx="3002731" cy="10929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046D5A-563B-E742-9FC3-A8AB8953B9E1}"/>
              </a:ext>
            </a:extLst>
          </p:cNvPr>
          <p:cNvSpPr/>
          <p:nvPr/>
        </p:nvSpPr>
        <p:spPr>
          <a:xfrm>
            <a:off x="5959037" y="4660413"/>
            <a:ext cx="2892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/sockeye</a:t>
            </a:r>
          </a:p>
        </p:txBody>
      </p:sp>
    </p:spTree>
    <p:extLst>
      <p:ext uri="{BB962C8B-B14F-4D97-AF65-F5344CB8AC3E}">
        <p14:creationId xmlns:p14="http://schemas.microsoft.com/office/powerpoint/2010/main" val="352813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27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8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76EA-84BE-4A44-B9D7-59E6981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7C53-3557-A845-9A31-7245CA73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N-gram language model (2 or more)</a:t>
            </a:r>
          </a:p>
          <a:p>
            <a:r>
              <a:rPr lang="en-US" dirty="0"/>
              <a:t>Phrase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Word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Number of Insertion/deletions (when phrases include unaligned words)</a:t>
            </a:r>
          </a:p>
          <a:p>
            <a:r>
              <a:rPr lang="en-US" dirty="0"/>
              <a:t>Number of phrases used</a:t>
            </a:r>
          </a:p>
          <a:p>
            <a:r>
              <a:rPr lang="en-US" dirty="0"/>
              <a:t>Length of hypothesis</a:t>
            </a:r>
          </a:p>
          <a:p>
            <a:r>
              <a:rPr lang="en-US" dirty="0"/>
              <a:t>Amount of jumping around</a:t>
            </a:r>
          </a:p>
          <a:p>
            <a:r>
              <a:rPr lang="en-US" dirty="0"/>
              <a:t>Lexical flag features (binary value for "sentence contains 'octopus'") </a:t>
            </a:r>
          </a:p>
        </p:txBody>
      </p:sp>
    </p:spTree>
    <p:extLst>
      <p:ext uri="{BB962C8B-B14F-4D97-AF65-F5344CB8AC3E}">
        <p14:creationId xmlns:p14="http://schemas.microsoft.com/office/powerpoint/2010/main" val="367661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588000" y="6458857"/>
            <a:ext cx="3962400" cy="2902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82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F6DA-6AC1-D04B-810B-0E88007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5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8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0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1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6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CBD-6095-1E44-94B1-46B5A011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E7E81-FF61-FE42-8FA8-E70BB76FBCD6}"/>
              </a:ext>
            </a:extLst>
          </p:cNvPr>
          <p:cNvSpPr/>
          <p:nvPr/>
        </p:nvSpPr>
        <p:spPr>
          <a:xfrm>
            <a:off x="27312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E7FC2-5D32-C84B-8375-2474CD329930}"/>
              </a:ext>
            </a:extLst>
          </p:cNvPr>
          <p:cNvSpPr/>
          <p:nvPr/>
        </p:nvSpPr>
        <p:spPr>
          <a:xfrm>
            <a:off x="334338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Phrase pair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4D88B-B48B-7B45-A2C8-30288BE43DE6}"/>
              </a:ext>
            </a:extLst>
          </p:cNvPr>
          <p:cNvSpPr/>
          <p:nvPr/>
        </p:nvSpPr>
        <p:spPr>
          <a:xfrm>
            <a:off x="6310900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F2E2-8843-A148-B783-6F773B03CC8D}"/>
              </a:ext>
            </a:extLst>
          </p:cNvPr>
          <p:cNvSpPr/>
          <p:nvPr/>
        </p:nvSpPr>
        <p:spPr>
          <a:xfrm>
            <a:off x="9278418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3341456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1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33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2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13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04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2E5A-BD7E-6049-8ABE-5918BF4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9DD3B-7DED-ED42-B150-1EECBF6F65D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FA0-0C20-7C40-80AF-54D3D18B6DB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7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MT is a fast-evolving area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RNN-free approaches</a:t>
            </a:r>
          </a:p>
          <a:p>
            <a:r>
              <a:rPr lang="en-US" dirty="0"/>
              <a:t>Character-based models to avoid out-of-vocabulary issues</a:t>
            </a:r>
          </a:p>
          <a:p>
            <a:r>
              <a:rPr lang="en-US" dirty="0"/>
              <a:t>Unified encoder-decoder for 'zero shot' translation</a:t>
            </a:r>
          </a:p>
          <a:p>
            <a:r>
              <a:rPr lang="en-US" dirty="0"/>
              <a:t>Translation without parallel data</a:t>
            </a:r>
          </a:p>
        </p:txBody>
      </p:sp>
    </p:spTree>
    <p:extLst>
      <p:ext uri="{BB962C8B-B14F-4D97-AF65-F5344CB8AC3E}">
        <p14:creationId xmlns:p14="http://schemas.microsoft.com/office/powerpoint/2010/main" val="280492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sketch of parameter (weight) estimation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DE7C5D-1A6B-3046-AF82-4BCA6BFE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01" y="133349"/>
            <a:ext cx="8686803" cy="6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9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5AFBC-5DD0-F245-9BEE-41028BB3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34" y="36851"/>
            <a:ext cx="8944131" cy="67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9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6669F-70E1-4C46-B816-D21C2CD6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65" y="204553"/>
            <a:ext cx="8496926" cy="63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46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size important: NMT needs more data than non-neural SMT before it is competitive</a:t>
            </a:r>
          </a:p>
          <a:p>
            <a:r>
              <a:rPr lang="en-US" dirty="0"/>
              <a:t>Domain issues: NMT can go spectacularly wrong when domain suddenly shifts</a:t>
            </a:r>
          </a:p>
          <a:p>
            <a:r>
              <a:rPr lang="en-US" dirty="0"/>
              <a:t>Noise: NMT is more bothered by noisy training data (non-parallel, non-fluent) than non-neural SMT</a:t>
            </a:r>
          </a:p>
          <a:p>
            <a:r>
              <a:rPr lang="en-US" dirty="0"/>
              <a:t>Evaluation may be fooled by fluency in lieu of adequacy</a:t>
            </a:r>
          </a:p>
          <a:p>
            <a:pPr lvl="1"/>
            <a:r>
              <a:rPr lang="en-US" dirty="0"/>
              <a:t>big chunks of meaning can be skipped; new meaning can be inserted</a:t>
            </a:r>
          </a:p>
        </p:txBody>
      </p:sp>
    </p:spTree>
    <p:extLst>
      <p:ext uri="{BB962C8B-B14F-4D97-AF65-F5344CB8AC3E}">
        <p14:creationId xmlns:p14="http://schemas.microsoft.com/office/powerpoint/2010/main" val="16182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57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these problems: Use best of both worlds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Add NMT scores as a feature in SMT</a:t>
            </a:r>
          </a:p>
          <a:p>
            <a:r>
              <a:rPr lang="en-US" dirty="0"/>
              <a:t>Train NMT to directly predict word alignments</a:t>
            </a:r>
          </a:p>
          <a:p>
            <a:r>
              <a:rPr lang="en-US" dirty="0"/>
              <a:t>Add coverage vector to NMT to ensure the source is all translated</a:t>
            </a:r>
          </a:p>
          <a:p>
            <a:r>
              <a:rPr lang="en-US" dirty="0"/>
              <a:t>Train NMT to generate syntax trees with translation</a:t>
            </a:r>
          </a:p>
          <a:p>
            <a:r>
              <a:rPr lang="en-US" dirty="0"/>
              <a:t>Learn to choose between SMT/NMT output</a:t>
            </a:r>
          </a:p>
          <a:p>
            <a:r>
              <a:rPr lang="en-US" dirty="0"/>
              <a:t>Allow hand-crafted rules to direct NMT/SMT decoding for certain parts of a translation</a:t>
            </a:r>
          </a:p>
          <a:p>
            <a:r>
              <a:rPr lang="en-US" dirty="0"/>
              <a:t>...</a:t>
            </a:r>
          </a:p>
          <a:p>
            <a:pPr lvl="1"/>
            <a:r>
              <a:rPr lang="en-US" dirty="0"/>
              <a:t>It's still a wide open field! </a:t>
            </a:r>
          </a:p>
        </p:txBody>
      </p:sp>
    </p:spTree>
    <p:extLst>
      <p:ext uri="{BB962C8B-B14F-4D97-AF65-F5344CB8AC3E}">
        <p14:creationId xmlns:p14="http://schemas.microsoft.com/office/powerpoint/2010/main" val="2205014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 is the oldest NLP application and also one of the most active</a:t>
            </a:r>
          </a:p>
          <a:p>
            <a:r>
              <a:rPr lang="en-US" dirty="0"/>
              <a:t>Old days: lots of linguistic insight and hand crafted rules</a:t>
            </a:r>
          </a:p>
          <a:p>
            <a:r>
              <a:rPr lang="en-US" dirty="0"/>
              <a:t>90s: throw away linguistics, rely on corpora and 'pure' models</a:t>
            </a:r>
          </a:p>
          <a:p>
            <a:r>
              <a:rPr lang="en-US" dirty="0"/>
              <a:t>early 2000s: a bunch of engineering, less 'pure' (discriminative) models</a:t>
            </a:r>
          </a:p>
          <a:p>
            <a:r>
              <a:rPr lang="en-US" dirty="0"/>
              <a:t>mid 2000s: add linguistics, even more engineering</a:t>
            </a:r>
          </a:p>
          <a:p>
            <a:r>
              <a:rPr lang="en-US" dirty="0"/>
              <a:t>2014: throw away all that, rely just on data and 'pure' models</a:t>
            </a:r>
          </a:p>
          <a:p>
            <a:r>
              <a:rPr lang="en-US" dirty="0"/>
              <a:t>2017+: old stuff creeping back in?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61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0EDDD-F287-074E-82CF-2B912B39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79" y="81170"/>
            <a:ext cx="8927547" cy="66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7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Weights, Change The Search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AB10-AF9A-D945-86F9-EE253A83789E}"/>
              </a:ext>
            </a:extLst>
          </p:cNvPr>
          <p:cNvSpPr txBox="1"/>
          <p:nvPr/>
        </p:nvSpPr>
        <p:spPr>
          <a:xfrm>
            <a:off x="6123949" y="5592909"/>
            <a:ext cx="3230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"translating 'y' to 'd' has -1 value</a:t>
            </a:r>
            <a:br>
              <a:rPr lang="en-US" dirty="0"/>
            </a:br>
            <a:r>
              <a:rPr lang="en-US" dirty="0"/>
              <a:t>per feature 1 and 4 value per</a:t>
            </a:r>
            <a:br>
              <a:rPr lang="en-US" dirty="0"/>
            </a:br>
            <a:r>
              <a:rPr lang="en-US" dirty="0"/>
              <a:t>feature 2"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ED5C8-139D-BC4F-A0FF-F2598D7657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16063" y="5879432"/>
            <a:ext cx="707886" cy="1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56D44-8495-9443-A4B9-3DA36B91E148}"/>
              </a:ext>
            </a:extLst>
          </p:cNvPr>
          <p:cNvSpPr txBox="1"/>
          <p:nvPr/>
        </p:nvSpPr>
        <p:spPr>
          <a:xfrm>
            <a:off x="8951495" y="4470907"/>
            <a:ext cx="3307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"but overall feature 1 contributes</a:t>
            </a:r>
            <a:br>
              <a:rPr lang="en-US" dirty="0"/>
            </a:br>
            <a:r>
              <a:rPr lang="en-US" dirty="0"/>
              <a:t>-1 to the score and feature 2 </a:t>
            </a:r>
            <a:br>
              <a:rPr lang="en-US" dirty="0"/>
            </a:br>
            <a:r>
              <a:rPr lang="en-US" dirty="0"/>
              <a:t>contributes -3 [note log though]"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9320-8881-D949-B9EE-9F214C49CA86}"/>
              </a:ext>
            </a:extLst>
          </p:cNvPr>
          <p:cNvSpPr txBox="1"/>
          <p:nvPr/>
        </p:nvSpPr>
        <p:spPr>
          <a:xfrm>
            <a:off x="6689558" y="394678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"so taking this step has a score of -11"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29044-6E75-6347-B796-D25B7088E257}"/>
              </a:ext>
            </a:extLst>
          </p:cNvPr>
          <p:cNvCxnSpPr>
            <a:cxnSpLocks/>
          </p:cNvCxnSpPr>
          <p:nvPr/>
        </p:nvCxnSpPr>
        <p:spPr>
          <a:xfrm flipH="1">
            <a:off x="8072606" y="4932572"/>
            <a:ext cx="7370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56056-C10F-E94C-BA11-A750957C426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57986" y="3540662"/>
            <a:ext cx="431572" cy="590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72B-2FFB-FD45-8050-0CE7E40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2D23-A5C8-8C41-A530-54D7E8E9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right features? Should we use combinations of features? </a:t>
            </a:r>
          </a:p>
          <a:p>
            <a:r>
              <a:rPr lang="en-US" dirty="0"/>
              <a:t>What if we made a mistake during alignment? We're locked into those possibilities even though we didn't make alignments to optimize </a:t>
            </a:r>
            <a:r>
              <a:rPr lang="en-US" dirty="0" err="1"/>
              <a:t>mt</a:t>
            </a:r>
            <a:r>
              <a:rPr lang="en-US" dirty="0"/>
              <a:t> quality.</a:t>
            </a:r>
          </a:p>
          <a:p>
            <a:r>
              <a:rPr lang="en-US" dirty="0"/>
              <a:t>We only have estimates for the things we've seen and based on limited context. It would be nice to generalize to unseen events and full context</a:t>
            </a:r>
          </a:p>
        </p:txBody>
      </p:sp>
    </p:spTree>
    <p:extLst>
      <p:ext uri="{BB962C8B-B14F-4D97-AF65-F5344CB8AC3E}">
        <p14:creationId xmlns:p14="http://schemas.microsoft.com/office/powerpoint/2010/main" val="398466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488192" y="3721915"/>
            <a:ext cx="462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(build representation)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8245908" y="3272684"/>
            <a:ext cx="2541957" cy="275159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005237" y="3913789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Generation </a:t>
            </a:r>
          </a:p>
          <a:p>
            <a:r>
              <a:rPr lang="en-US" sz="2800" dirty="0"/>
              <a:t>(read off leaves)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59729" y="2543267"/>
            <a:ext cx="3404476" cy="729417"/>
            <a:chOff x="4387810" y="3683699"/>
            <a:chExt cx="3404476" cy="729417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387810" y="4380193"/>
              <a:ext cx="3404476" cy="32923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5945" y="3683699"/>
              <a:ext cx="1356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Transfer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Interlingua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1A3A1-AE8D-6F4B-9366-077EF973AF83}"/>
              </a:ext>
            </a:extLst>
          </p:cNvPr>
          <p:cNvSpPr txBox="1"/>
          <p:nvPr/>
        </p:nvSpPr>
        <p:spPr>
          <a:xfrm>
            <a:off x="4152333" y="3692105"/>
            <a:ext cx="17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get this?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AA4A2-F0ED-D24F-8D10-79D159DB60E0}"/>
              </a:ext>
            </a:extLst>
          </p:cNvPr>
          <p:cNvCxnSpPr/>
          <p:nvPr/>
        </p:nvCxnSpPr>
        <p:spPr>
          <a:xfrm flipH="1" flipV="1">
            <a:off x="4336867" y="3239761"/>
            <a:ext cx="228397" cy="417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1C3AA2D1-328B-AD49-90F6-64DACA3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19975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4669</TotalTime>
  <Words>1164</Words>
  <Application>Microsoft Macintosh PowerPoint</Application>
  <PresentationFormat>Widescreen</PresentationFormat>
  <Paragraphs>212</Paragraphs>
  <Slides>68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游ゴシック</vt:lpstr>
      <vt:lpstr>Arial</vt:lpstr>
      <vt:lpstr>Calibri</vt:lpstr>
      <vt:lpstr>Calibri Light</vt:lpstr>
      <vt:lpstr>Cambria Math</vt:lpstr>
      <vt:lpstr>Office Theme</vt:lpstr>
      <vt:lpstr>Neural Machine Translation</vt:lpstr>
      <vt:lpstr>Pre-Neural Statistical MT (1989-2014)</vt:lpstr>
      <vt:lpstr>Translations not that fluent</vt:lpstr>
      <vt:lpstr>Features</vt:lpstr>
      <vt:lpstr>Pipeline</vt:lpstr>
      <vt:lpstr>Extremely brief sketch of parameter (weight) estimation </vt:lpstr>
      <vt:lpstr>Change The Weights, Change The Search Space</vt:lpstr>
      <vt:lpstr>Problems</vt:lpstr>
      <vt:lpstr>New Approach</vt:lpstr>
      <vt:lpstr>PowerPoint Presentation</vt:lpstr>
      <vt:lpstr>From LM to MT?</vt:lpstr>
      <vt:lpstr>PowerPoint Presentation</vt:lpstr>
      <vt:lpstr>Recall: RNNs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Approach</vt:lpstr>
      <vt:lpstr>How to use a sentence vector for machine translation</vt:lpstr>
      <vt:lpstr>PowerPoint Presentation</vt:lpstr>
      <vt:lpstr>RNN LM vs Seq2Seq,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Language Model to Translation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Easy To Try 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MT is a fast-evolving area</vt:lpstr>
      <vt:lpstr>PowerPoint Presentation</vt:lpstr>
      <vt:lpstr>PowerPoint Presentation</vt:lpstr>
      <vt:lpstr>PowerPoint Presentation</vt:lpstr>
      <vt:lpstr>Challenges</vt:lpstr>
      <vt:lpstr>PowerPoint Presentation</vt:lpstr>
      <vt:lpstr>PowerPoint Presentation</vt:lpstr>
      <vt:lpstr>Solutions to these problems: Use best of both worlds 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Jonathan May</dc:creator>
  <cp:lastModifiedBy>Jonathan May</cp:lastModifiedBy>
  <cp:revision>40</cp:revision>
  <dcterms:created xsi:type="dcterms:W3CDTF">2018-10-19T20:20:27Z</dcterms:created>
  <dcterms:modified xsi:type="dcterms:W3CDTF">2018-11-07T13:44:03Z</dcterms:modified>
</cp:coreProperties>
</file>